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3"/>
  </p:notesMasterIdLst>
  <p:sldIdLst>
    <p:sldId id="289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86" r:id="rId10"/>
    <p:sldId id="268" r:id="rId11"/>
    <p:sldId id="288" r:id="rId12"/>
    <p:sldId id="285" r:id="rId13"/>
    <p:sldId id="265" r:id="rId14"/>
    <p:sldId id="266" r:id="rId15"/>
    <p:sldId id="267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</p:sldIdLst>
  <p:sldSz cx="18288000" cy="10287000"/>
  <p:notesSz cx="6858000" cy="9144000"/>
  <p:embeddedFontLst>
    <p:embeddedFont>
      <p:font typeface="Calibri" panose="020F0502020204030204" pitchFamily="34" charset="0"/>
      <p:regular r:id="rId34"/>
      <p:bold r:id="rId35"/>
      <p:italic r:id="rId36"/>
      <p:boldItalic r:id="rId37"/>
    </p:embeddedFont>
    <p:embeddedFont>
      <p:font typeface="Muli Bold" pitchFamily="2" charset="77"/>
      <p:regular r:id="rId38"/>
      <p:bold r:id="rId39"/>
    </p:embeddedFont>
    <p:embeddedFont>
      <p:font typeface="Muli Regular" pitchFamily="2" charset="77"/>
      <p:regular r:id="rId40"/>
    </p:embeddedFont>
    <p:embeddedFont>
      <p:font typeface="Muli Regular Italics" pitchFamily="2" charset="77"/>
      <p:regular r:id="rId41"/>
      <p:italic r:id="rId4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920" autoAdjust="0"/>
    <p:restoredTop sz="94569" autoAdjust="0"/>
  </p:normalViewPr>
  <p:slideViewPr>
    <p:cSldViewPr>
      <p:cViewPr varScale="1">
        <p:scale>
          <a:sx n="68" d="100"/>
          <a:sy n="68" d="100"/>
        </p:scale>
        <p:origin x="336" y="2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73D705-3389-864C-B8F6-1E1A80CD5952}" type="datetimeFigureOut">
              <a:rPr lang="en-US" smtClean="0"/>
              <a:t>2/14/23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E07D74-5D5D-B44B-B923-C5AB81731B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4140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E07D74-5D5D-B44B-B923-C5AB81731B7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3679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89855b7a9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189855b7a9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E07D74-5D5D-B44B-B923-C5AB81731B7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1891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E07D74-5D5D-B44B-B923-C5AB81731B76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43043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2/14/23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2/14/23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2/14/23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2/14/23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2/14/23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2/14/23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2/14/23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sv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wordsforthewise/lending-club?select=accepted_2007_to_2018Q4.csv.gz" TargetMode="External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3E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1524000" y="800100"/>
            <a:ext cx="15704175" cy="4265454"/>
            <a:chOff x="0" y="133350"/>
            <a:chExt cx="20938900" cy="5687271"/>
          </a:xfrm>
        </p:grpSpPr>
        <p:sp>
          <p:nvSpPr>
            <p:cNvPr id="4" name="TextBox 4"/>
            <p:cNvSpPr txBox="1"/>
            <p:nvPr/>
          </p:nvSpPr>
          <p:spPr>
            <a:xfrm>
              <a:off x="0" y="133350"/>
              <a:ext cx="20338600" cy="27072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5400"/>
                </a:lnSpc>
              </a:pPr>
              <a:r>
                <a:rPr lang="en-US" sz="14000" spc="-140" dirty="0">
                  <a:solidFill>
                    <a:srgbClr val="FFFFFF"/>
                  </a:solidFill>
                  <a:latin typeface="Muli Bold"/>
                </a:rPr>
                <a:t>Loan Prediction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2865967"/>
              <a:ext cx="20938900" cy="295465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/>
              <a:r>
                <a:rPr lang="en-US" sz="3600" dirty="0">
                  <a:solidFill>
                    <a:schemeClr val="bg1"/>
                  </a:solidFill>
                  <a:effectLst/>
                  <a:latin typeface="+mj-lt"/>
                </a:rPr>
                <a:t>Final Project Presentation</a:t>
              </a:r>
            </a:p>
            <a:p>
              <a:pPr algn="ctr"/>
              <a:r>
                <a:rPr lang="en-US" sz="3600" dirty="0">
                  <a:solidFill>
                    <a:schemeClr val="bg1"/>
                  </a:solidFill>
                  <a:effectLst/>
                  <a:latin typeface="+mj-lt"/>
                </a:rPr>
                <a:t>ALY6110: Big Data and Data Management</a:t>
              </a:r>
            </a:p>
            <a:p>
              <a:pPr algn="ctr"/>
              <a:r>
                <a:rPr lang="en-US" sz="3600" dirty="0">
                  <a:solidFill>
                    <a:schemeClr val="bg1"/>
                  </a:solidFill>
                  <a:effectLst/>
                  <a:latin typeface="+mj-lt"/>
                </a:rPr>
                <a:t>CRN: 20434</a:t>
              </a:r>
            </a:p>
            <a:p>
              <a:pPr algn="ctr"/>
              <a:r>
                <a:rPr lang="en-US" sz="3600" dirty="0">
                  <a:solidFill>
                    <a:schemeClr val="bg1"/>
                  </a:solidFill>
                  <a:effectLst/>
                  <a:latin typeface="+mj-lt"/>
                </a:rPr>
                <a:t>Group Epsilon (</a:t>
              </a:r>
              <a:r>
                <a:rPr lang="en-US" sz="3600" dirty="0" err="1">
                  <a:solidFill>
                    <a:schemeClr val="bg1"/>
                  </a:solidFill>
                  <a:effectLst/>
                  <a:latin typeface="+mj-lt"/>
                </a:rPr>
                <a:t>Yiwei</a:t>
              </a:r>
              <a:r>
                <a:rPr lang="en-US" sz="3600" dirty="0">
                  <a:solidFill>
                    <a:schemeClr val="bg1"/>
                  </a:solidFill>
                  <a:effectLst/>
                  <a:latin typeface="+mj-lt"/>
                </a:rPr>
                <a:t> Wei, </a:t>
              </a:r>
              <a:r>
                <a:rPr lang="en-US" sz="3600" dirty="0" err="1">
                  <a:solidFill>
                    <a:schemeClr val="bg1"/>
                  </a:solidFill>
                  <a:effectLst/>
                  <a:latin typeface="+mj-lt"/>
                </a:rPr>
                <a:t>Jianming</a:t>
              </a:r>
              <a:r>
                <a:rPr lang="en-US" sz="3600" dirty="0">
                  <a:solidFill>
                    <a:schemeClr val="bg1"/>
                  </a:solidFill>
                  <a:effectLst/>
                  <a:latin typeface="+mj-lt"/>
                </a:rPr>
                <a:t> Ma, Sahil Gawande)</a:t>
              </a:r>
            </a:p>
          </p:txBody>
        </p:sp>
      </p:grpSp>
      <p:pic>
        <p:nvPicPr>
          <p:cNvPr id="6" name="Picture 2">
            <a:extLst>
              <a:ext uri="{FF2B5EF4-FFF2-40B4-BE49-F238E27FC236}">
                <a16:creationId xmlns:a16="http://schemas.microsoft.com/office/drawing/2014/main" id="{64DE3F8B-9C72-EDD0-3013-D780132303E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8777" b="48400"/>
          <a:stretch>
            <a:fillRect/>
          </a:stretch>
        </p:blipFill>
        <p:spPr>
          <a:xfrm>
            <a:off x="0" y="5785213"/>
            <a:ext cx="18288000" cy="4501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2592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066471" y="2686723"/>
            <a:ext cx="6888954" cy="5132172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654409" y="2420023"/>
            <a:ext cx="6142264" cy="5446954"/>
            <a:chOff x="0" y="0"/>
            <a:chExt cx="8189686" cy="7262606"/>
          </a:xfrm>
        </p:grpSpPr>
        <p:sp>
          <p:nvSpPr>
            <p:cNvPr id="4" name="TextBox 4"/>
            <p:cNvSpPr txBox="1"/>
            <p:nvPr/>
          </p:nvSpPr>
          <p:spPr>
            <a:xfrm>
              <a:off x="0" y="85725"/>
              <a:ext cx="8189686" cy="36057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0450"/>
                </a:lnSpc>
              </a:pPr>
              <a:r>
                <a:rPr lang="en-US" sz="9500" spc="-95" dirty="0">
                  <a:solidFill>
                    <a:srgbClr val="000000"/>
                  </a:solidFill>
                  <a:latin typeface="Muli Bold"/>
                </a:rPr>
                <a:t>Response</a:t>
              </a:r>
            </a:p>
            <a:p>
              <a:pPr>
                <a:lnSpc>
                  <a:spcPts val="10450"/>
                </a:lnSpc>
              </a:pPr>
              <a:r>
                <a:rPr lang="en-US" sz="9500" spc="-95" dirty="0">
                  <a:solidFill>
                    <a:srgbClr val="000000"/>
                  </a:solidFill>
                  <a:latin typeface="Muli Bold"/>
                </a:rPr>
                <a:t>Variable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4462256"/>
              <a:ext cx="8189686" cy="28003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>
                  <a:solidFill>
                    <a:srgbClr val="000000"/>
                  </a:solidFill>
                  <a:latin typeface="Muli Regular Italics"/>
                </a:rPr>
                <a:t>The purpose of the modeling is to predict the probability that a loan will be paid or charged off. </a:t>
              </a:r>
            </a:p>
            <a:p>
              <a:pPr>
                <a:lnSpc>
                  <a:spcPts val="4200"/>
                </a:lnSpc>
                <a:spcBef>
                  <a:spcPct val="0"/>
                </a:spcBef>
              </a:pPr>
              <a:endParaRPr lang="en-US" sz="3000">
                <a:solidFill>
                  <a:srgbClr val="000000"/>
                </a:solidFill>
                <a:latin typeface="Muli Regular Italics"/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915875" y="529773"/>
            <a:ext cx="8850690" cy="51921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951575" y="7346875"/>
            <a:ext cx="6815000" cy="25919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Group 3">
            <a:extLst>
              <a:ext uri="{FF2B5EF4-FFF2-40B4-BE49-F238E27FC236}">
                <a16:creationId xmlns:a16="http://schemas.microsoft.com/office/drawing/2014/main" id="{2A73C705-5B9E-7F8A-63D8-2836238C2C90}"/>
              </a:ext>
            </a:extLst>
          </p:cNvPr>
          <p:cNvGrpSpPr/>
          <p:nvPr/>
        </p:nvGrpSpPr>
        <p:grpSpPr>
          <a:xfrm>
            <a:off x="1447800" y="1943100"/>
            <a:ext cx="6142264" cy="5932742"/>
            <a:chOff x="0" y="85725"/>
            <a:chExt cx="8189686" cy="7910319"/>
          </a:xfrm>
        </p:grpSpPr>
        <p:sp>
          <p:nvSpPr>
            <p:cNvPr id="3" name="TextBox 4">
              <a:extLst>
                <a:ext uri="{FF2B5EF4-FFF2-40B4-BE49-F238E27FC236}">
                  <a16:creationId xmlns:a16="http://schemas.microsoft.com/office/drawing/2014/main" id="{3A912C18-9181-278D-A1DD-9140417CC3E9}"/>
                </a:ext>
              </a:extLst>
            </p:cNvPr>
            <p:cNvSpPr txBox="1"/>
            <p:nvPr/>
          </p:nvSpPr>
          <p:spPr>
            <a:xfrm>
              <a:off x="0" y="85725"/>
              <a:ext cx="8189686" cy="3590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0450"/>
                </a:lnSpc>
              </a:pPr>
              <a:r>
                <a:rPr lang="en-US" sz="9500" spc="-95" dirty="0">
                  <a:solidFill>
                    <a:srgbClr val="000000"/>
                  </a:solidFill>
                  <a:latin typeface="Muli Bold"/>
                </a:rPr>
                <a:t>Missing Checking</a:t>
              </a:r>
            </a:p>
          </p:txBody>
        </p:sp>
        <p:sp>
          <p:nvSpPr>
            <p:cNvPr id="4" name="TextBox 5">
              <a:extLst>
                <a:ext uri="{FF2B5EF4-FFF2-40B4-BE49-F238E27FC236}">
                  <a16:creationId xmlns:a16="http://schemas.microsoft.com/office/drawing/2014/main" id="{E709F13D-CB1E-EBAE-B4FC-3129881B0AD2}"/>
                </a:ext>
              </a:extLst>
            </p:cNvPr>
            <p:cNvSpPr txBox="1"/>
            <p:nvPr/>
          </p:nvSpPr>
          <p:spPr>
            <a:xfrm>
              <a:off x="0" y="4462258"/>
              <a:ext cx="8189686" cy="353378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sz="3000" dirty="0">
                  <a:solidFill>
                    <a:srgbClr val="000000"/>
                  </a:solidFill>
                  <a:latin typeface="Muli Regular"/>
                </a:rPr>
                <a:t>In this case, we decided to remove features with a missing ratio greater than 40%, which can relatively reduce the number of variables we need to deal with.</a:t>
              </a: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1447800" y="2240274"/>
            <a:ext cx="6142264" cy="5932742"/>
            <a:chOff x="0" y="85725"/>
            <a:chExt cx="8189686" cy="7910321"/>
          </a:xfrm>
        </p:grpSpPr>
        <p:sp>
          <p:nvSpPr>
            <p:cNvPr id="4" name="TextBox 4"/>
            <p:cNvSpPr txBox="1"/>
            <p:nvPr/>
          </p:nvSpPr>
          <p:spPr>
            <a:xfrm>
              <a:off x="0" y="85725"/>
              <a:ext cx="8189686" cy="35907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0450"/>
                </a:lnSpc>
              </a:pPr>
              <a:r>
                <a:rPr lang="en-US" sz="9500" spc="-95" dirty="0">
                  <a:solidFill>
                    <a:srgbClr val="000000"/>
                  </a:solidFill>
                  <a:latin typeface="Muli Bold"/>
                </a:rPr>
                <a:t>Outlier checking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4462258"/>
              <a:ext cx="8189686" cy="35337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sz="3000" dirty="0">
                  <a:solidFill>
                    <a:srgbClr val="000000"/>
                  </a:solidFill>
                  <a:latin typeface="Muli Regular"/>
                </a:rPr>
                <a:t>In this case, we decided to remove outliers with above Q3 + 1.5 IQR for </a:t>
              </a:r>
              <a:r>
                <a:rPr lang="en-US" sz="3000" dirty="0" err="1">
                  <a:solidFill>
                    <a:srgbClr val="000000"/>
                  </a:solidFill>
                  <a:latin typeface="Muli Regular"/>
                </a:rPr>
                <a:t>dti</a:t>
              </a:r>
              <a:r>
                <a:rPr lang="en-US" sz="3000" dirty="0">
                  <a:solidFill>
                    <a:srgbClr val="000000"/>
                  </a:solidFill>
                  <a:latin typeface="Muli Regular"/>
                </a:rPr>
                <a:t> and revolving utilization rate, which allow the distribution close to normal distribution.</a:t>
              </a:r>
            </a:p>
          </p:txBody>
        </p:sp>
      </p:grpSp>
      <p:pic>
        <p:nvPicPr>
          <p:cNvPr id="7" name="Picture 6" descr="A picture containing chart&#10;&#10;Description automatically generated">
            <a:extLst>
              <a:ext uri="{FF2B5EF4-FFF2-40B4-BE49-F238E27FC236}">
                <a16:creationId xmlns:a16="http://schemas.microsoft.com/office/drawing/2014/main" id="{7BE24DF4-92DB-B117-480C-81900E1660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3356" y="1639057"/>
            <a:ext cx="5016500" cy="2984500"/>
          </a:xfrm>
          <a:prstGeom prst="rect">
            <a:avLst/>
          </a:prstGeom>
        </p:spPr>
      </p:pic>
      <p:pic>
        <p:nvPicPr>
          <p:cNvPr id="9" name="Picture 8" descr="A picture containing icon&#10;&#10;Description automatically generated">
            <a:extLst>
              <a:ext uri="{FF2B5EF4-FFF2-40B4-BE49-F238E27FC236}">
                <a16:creationId xmlns:a16="http://schemas.microsoft.com/office/drawing/2014/main" id="{0D2E4F7E-6A6B-FD35-3EE8-FCD5F2CC59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1191" y="5872536"/>
            <a:ext cx="7772400" cy="1888620"/>
          </a:xfrm>
          <a:prstGeom prst="rect">
            <a:avLst/>
          </a:prstGeom>
        </p:spPr>
      </p:pic>
      <p:pic>
        <p:nvPicPr>
          <p:cNvPr id="11" name="Picture 10" descr="A picture containing icon&#10;&#10;Description automatically generated">
            <a:extLst>
              <a:ext uri="{FF2B5EF4-FFF2-40B4-BE49-F238E27FC236}">
                <a16:creationId xmlns:a16="http://schemas.microsoft.com/office/drawing/2014/main" id="{B033E4BA-7E23-9BFE-1E74-4C7CCCC46E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1191" y="7878013"/>
            <a:ext cx="7772400" cy="1888620"/>
          </a:xfrm>
          <a:prstGeom prst="rect">
            <a:avLst/>
          </a:prstGeom>
        </p:spPr>
      </p:pic>
      <p:pic>
        <p:nvPicPr>
          <p:cNvPr id="13" name="Picture 12" descr="Chart, histogram&#10;&#10;Description automatically generated">
            <a:extLst>
              <a:ext uri="{FF2B5EF4-FFF2-40B4-BE49-F238E27FC236}">
                <a16:creationId xmlns:a16="http://schemas.microsoft.com/office/drawing/2014/main" id="{B6D458E5-B0A0-B50D-BE82-39BC207629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1389" y="2240274"/>
            <a:ext cx="5458144" cy="2383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5328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r="8588"/>
          <a:stretch>
            <a:fillRect/>
          </a:stretch>
        </p:blipFill>
        <p:spPr>
          <a:xfrm>
            <a:off x="7986253" y="4372823"/>
            <a:ext cx="10301747" cy="2425121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914400" y="2686723"/>
            <a:ext cx="6637485" cy="4913554"/>
            <a:chOff x="0" y="0"/>
            <a:chExt cx="8849980" cy="6551405"/>
          </a:xfrm>
        </p:grpSpPr>
        <p:sp>
          <p:nvSpPr>
            <p:cNvPr id="4" name="TextBox 4"/>
            <p:cNvSpPr txBox="1"/>
            <p:nvPr/>
          </p:nvSpPr>
          <p:spPr>
            <a:xfrm>
              <a:off x="0" y="85725"/>
              <a:ext cx="8849980" cy="36057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0450"/>
                </a:lnSpc>
              </a:pPr>
              <a:r>
                <a:rPr lang="en-US" sz="9500" spc="-95" dirty="0">
                  <a:solidFill>
                    <a:srgbClr val="000000"/>
                  </a:solidFill>
                  <a:latin typeface="Muli Bold"/>
                </a:rPr>
                <a:t>Duplicate checking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4462255"/>
              <a:ext cx="8849980" cy="20891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000000"/>
                  </a:solidFill>
                  <a:latin typeface="Muli Regular"/>
                </a:rPr>
                <a:t>After looking through it, we found that there were no duplicate values, so it was not processed.</a:t>
              </a: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1133" r="1133"/>
          <a:stretch>
            <a:fillRect/>
          </a:stretch>
        </p:blipFill>
        <p:spPr>
          <a:xfrm>
            <a:off x="7177882" y="0"/>
            <a:ext cx="5015526" cy="5143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 t="492" b="492"/>
          <a:stretch>
            <a:fillRect/>
          </a:stretch>
        </p:blipFill>
        <p:spPr>
          <a:xfrm>
            <a:off x="7177882" y="5143500"/>
            <a:ext cx="5241740" cy="51435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1482959" y="1419326"/>
            <a:ext cx="5216301" cy="6237529"/>
            <a:chOff x="0" y="0"/>
            <a:chExt cx="6955068" cy="8316705"/>
          </a:xfrm>
        </p:grpSpPr>
        <p:sp>
          <p:nvSpPr>
            <p:cNvPr id="5" name="TextBox 5"/>
            <p:cNvSpPr txBox="1"/>
            <p:nvPr/>
          </p:nvSpPr>
          <p:spPr>
            <a:xfrm>
              <a:off x="0" y="85725"/>
              <a:ext cx="6955068" cy="53710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0450"/>
                </a:lnSpc>
              </a:pPr>
              <a:r>
                <a:rPr lang="en-US" sz="9500" spc="-95">
                  <a:solidFill>
                    <a:srgbClr val="000000"/>
                  </a:solidFill>
                  <a:latin typeface="Muli Bold"/>
                </a:rPr>
                <a:t>Data format checking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6227555"/>
              <a:ext cx="6955068" cy="20891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000000"/>
                  </a:solidFill>
                  <a:latin typeface="Muli Regular"/>
                </a:rPr>
                <a:t>Make the data type consistent with the data itself.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2919640" y="2031596"/>
            <a:ext cx="4587270" cy="1220498"/>
            <a:chOff x="0" y="0"/>
            <a:chExt cx="6116360" cy="1627331"/>
          </a:xfrm>
        </p:grpSpPr>
        <p:sp>
          <p:nvSpPr>
            <p:cNvPr id="8" name="TextBox 8"/>
            <p:cNvSpPr txBox="1"/>
            <p:nvPr/>
          </p:nvSpPr>
          <p:spPr>
            <a:xfrm>
              <a:off x="0" y="1124199"/>
              <a:ext cx="6116360" cy="5031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219"/>
                </a:lnSpc>
                <a:spcBef>
                  <a:spcPct val="0"/>
                </a:spcBef>
              </a:pPr>
              <a:r>
                <a:rPr lang="en-US" sz="2300" dirty="0">
                  <a:solidFill>
                    <a:srgbClr val="000000"/>
                  </a:solidFill>
                  <a:latin typeface="Muli Regular"/>
                </a:rPr>
                <a:t>All variables belong to object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9525"/>
              <a:ext cx="6116360" cy="6508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60"/>
                </a:lnSpc>
              </a:pPr>
              <a:r>
                <a:rPr lang="en-US" sz="3300" dirty="0">
                  <a:solidFill>
                    <a:srgbClr val="000000"/>
                  </a:solidFill>
                  <a:latin typeface="Muli Bold"/>
                </a:rPr>
                <a:t>Before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2919640" y="6704951"/>
            <a:ext cx="4587270" cy="2020598"/>
            <a:chOff x="0" y="0"/>
            <a:chExt cx="6116360" cy="2694131"/>
          </a:xfrm>
        </p:grpSpPr>
        <p:sp>
          <p:nvSpPr>
            <p:cNvPr id="11" name="TextBox 11"/>
            <p:cNvSpPr txBox="1"/>
            <p:nvPr/>
          </p:nvSpPr>
          <p:spPr>
            <a:xfrm>
              <a:off x="0" y="1124199"/>
              <a:ext cx="6116360" cy="15699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219"/>
                </a:lnSpc>
                <a:spcBef>
                  <a:spcPct val="0"/>
                </a:spcBef>
              </a:pPr>
              <a:r>
                <a:rPr lang="en-US" sz="2300">
                  <a:solidFill>
                    <a:srgbClr val="000000"/>
                  </a:solidFill>
                  <a:latin typeface="Muli Regular"/>
                </a:rPr>
                <a:t>Pick out the FEATURES that are numeric variables and convert them to data types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9525"/>
              <a:ext cx="6116360" cy="6508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60"/>
                </a:lnSpc>
              </a:pPr>
              <a:r>
                <a:rPr lang="en-US" sz="3300">
                  <a:solidFill>
                    <a:srgbClr val="000000"/>
                  </a:solidFill>
                  <a:latin typeface="Muli Bold"/>
                </a:rPr>
                <a:t>After</a:t>
              </a: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3E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0" y="4178041"/>
            <a:ext cx="18288000" cy="16520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744"/>
              </a:lnSpc>
            </a:pPr>
            <a:r>
              <a:rPr lang="en-US" sz="11586" spc="-115">
                <a:solidFill>
                  <a:srgbClr val="FFFFFF"/>
                </a:solidFill>
                <a:latin typeface="Muli Bold"/>
              </a:rPr>
              <a:t>Exploratory Analysis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103254" y="3065755"/>
            <a:ext cx="12052555" cy="294542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5971063" y="6011182"/>
            <a:ext cx="12316937" cy="2651273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453341" y="635057"/>
            <a:ext cx="10171561" cy="11925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240"/>
              </a:lnSpc>
            </a:pPr>
            <a:r>
              <a:rPr lang="en-US" sz="8400" spc="-84">
                <a:solidFill>
                  <a:srgbClr val="000000"/>
                </a:solidFill>
                <a:latin typeface="Muli Bold"/>
              </a:rPr>
              <a:t>Loan Amont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53341" y="5095875"/>
            <a:ext cx="5231556" cy="1019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000000"/>
                </a:solidFill>
                <a:latin typeface="Muli Regular Italics"/>
              </a:rPr>
              <a:t>Charged-off loans tend to have higher loan amounts.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8179344" y="5490301"/>
            <a:ext cx="9993336" cy="2439907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8179344" y="2708149"/>
            <a:ext cx="9993336" cy="2435351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250751" y="2708149"/>
            <a:ext cx="7314461" cy="4917433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453341" y="635057"/>
            <a:ext cx="10171561" cy="11925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240"/>
              </a:lnSpc>
            </a:pPr>
            <a:r>
              <a:rPr lang="en-US" sz="8400" spc="-84">
                <a:solidFill>
                  <a:srgbClr val="000000"/>
                </a:solidFill>
                <a:latin typeface="Muli Bold"/>
              </a:rPr>
              <a:t>Grade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62447" y="8763000"/>
            <a:ext cx="16163106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000000"/>
                </a:solidFill>
                <a:latin typeface="Muli Regular Italics"/>
              </a:rPr>
              <a:t>There's a clear trend of higher probability of charge-off as the grade and subgrade worsens.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977329" y="1961803"/>
            <a:ext cx="9847513" cy="5842924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453341" y="635057"/>
            <a:ext cx="10171561" cy="11925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240"/>
              </a:lnSpc>
            </a:pPr>
            <a:r>
              <a:rPr lang="en-US" sz="8400" spc="-84">
                <a:solidFill>
                  <a:srgbClr val="000000"/>
                </a:solidFill>
                <a:latin typeface="Muli Bold"/>
              </a:rPr>
              <a:t>Term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0" y="8239125"/>
            <a:ext cx="18288000" cy="1019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000000"/>
                </a:solidFill>
                <a:latin typeface="Muli Regular Italics"/>
              </a:rPr>
              <a:t>Loans with five-year periods are more than twice as likely to charge-off as loans with three-year periods.</a:t>
            </a:r>
          </a:p>
        </p:txBody>
      </p:sp>
      <p:pic>
        <p:nvPicPr>
          <p:cNvPr id="7" name="Picture 6" descr="A picture containing logo&#10;&#10;Description automatically generated">
            <a:extLst>
              <a:ext uri="{FF2B5EF4-FFF2-40B4-BE49-F238E27FC236}">
                <a16:creationId xmlns:a16="http://schemas.microsoft.com/office/drawing/2014/main" id="{7B4E460C-FE0B-DE68-5219-C79AE6B8F1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208" y="3597161"/>
            <a:ext cx="6536181" cy="4207566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230482" y="2995345"/>
            <a:ext cx="12057518" cy="294113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6446781" y="5936478"/>
            <a:ext cx="11841219" cy="2978319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453341" y="635057"/>
            <a:ext cx="10171561" cy="11925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240"/>
              </a:lnSpc>
            </a:pPr>
            <a:r>
              <a:rPr lang="en-US" sz="8400" spc="-84">
                <a:solidFill>
                  <a:srgbClr val="000000"/>
                </a:solidFill>
                <a:latin typeface="Muli Bold"/>
              </a:rPr>
              <a:t>Interest rate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0" y="5095875"/>
            <a:ext cx="6255665" cy="1019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000000"/>
                </a:solidFill>
                <a:latin typeface="Muli Regular Italics"/>
              </a:rPr>
              <a:t>Charged-off loans tend to have much higher interest rates.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3E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468894" y="1682886"/>
            <a:ext cx="9759037" cy="1358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450"/>
              </a:lnSpc>
            </a:pPr>
            <a:r>
              <a:rPr lang="en-US" sz="9500" spc="-95">
                <a:solidFill>
                  <a:srgbClr val="FFFFFF"/>
                </a:solidFill>
                <a:latin typeface="Muli Bold"/>
              </a:rPr>
              <a:t>Summary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2647156" y="4805944"/>
            <a:ext cx="4167862" cy="3652715"/>
            <a:chOff x="0" y="0"/>
            <a:chExt cx="5557149" cy="4870287"/>
          </a:xfrm>
        </p:grpSpPr>
        <p:sp>
          <p:nvSpPr>
            <p:cNvPr id="4" name="TextBox 4"/>
            <p:cNvSpPr txBox="1"/>
            <p:nvPr/>
          </p:nvSpPr>
          <p:spPr>
            <a:xfrm>
              <a:off x="0" y="2766955"/>
              <a:ext cx="5557149" cy="21033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220"/>
                </a:lnSpc>
              </a:pPr>
              <a:r>
                <a:rPr lang="en-US" sz="2300">
                  <a:solidFill>
                    <a:srgbClr val="FFFFFF"/>
                  </a:solidFill>
                  <a:latin typeface="Muli Regular"/>
                </a:rPr>
                <a:t>Data size is 1.8 GB, which includes 1646801 rows and 150 columns.</a:t>
              </a:r>
            </a:p>
            <a:p>
              <a:pPr>
                <a:lnSpc>
                  <a:spcPts val="3219"/>
                </a:lnSpc>
                <a:spcBef>
                  <a:spcPct val="0"/>
                </a:spcBef>
              </a:pPr>
              <a:endParaRPr lang="en-US" sz="2300">
                <a:solidFill>
                  <a:srgbClr val="FFFFFF"/>
                </a:solidFill>
                <a:latin typeface="Muli Regular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652281"/>
              <a:ext cx="5557149" cy="6508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60"/>
                </a:lnSpc>
              </a:pPr>
              <a:r>
                <a:rPr lang="en-US" sz="3300">
                  <a:solidFill>
                    <a:srgbClr val="FFFFFF"/>
                  </a:solidFill>
                  <a:latin typeface="Muli Bold"/>
                </a:rPr>
                <a:t>Data size and shape</a:t>
              </a:r>
            </a:p>
          </p:txBody>
        </p:sp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724450" cy="950948"/>
            </a:xfrm>
            <a:prstGeom prst="rect">
              <a:avLst/>
            </a:prstGeom>
          </p:spPr>
        </p:pic>
      </p:grpSp>
      <p:grpSp>
        <p:nvGrpSpPr>
          <p:cNvPr id="7" name="Group 7"/>
          <p:cNvGrpSpPr/>
          <p:nvPr/>
        </p:nvGrpSpPr>
        <p:grpSpPr>
          <a:xfrm>
            <a:off x="1468894" y="4805944"/>
            <a:ext cx="4167862" cy="3652715"/>
            <a:chOff x="0" y="0"/>
            <a:chExt cx="5557149" cy="4870287"/>
          </a:xfrm>
        </p:grpSpPr>
        <p:sp>
          <p:nvSpPr>
            <p:cNvPr id="8" name="TextBox 8"/>
            <p:cNvSpPr txBox="1"/>
            <p:nvPr/>
          </p:nvSpPr>
          <p:spPr>
            <a:xfrm>
              <a:off x="0" y="2766955"/>
              <a:ext cx="5557149" cy="21033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219"/>
                </a:lnSpc>
                <a:spcBef>
                  <a:spcPct val="0"/>
                </a:spcBef>
              </a:pPr>
              <a:r>
                <a:rPr lang="en-US" sz="2300">
                  <a:solidFill>
                    <a:srgbClr val="FFFFFF"/>
                  </a:solidFill>
                  <a:latin typeface="Muli Regular"/>
                </a:rPr>
                <a:t>The whole project is built on Databricks platform, and the programming language used is Python.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1652281"/>
              <a:ext cx="5557149" cy="6508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60"/>
                </a:lnSpc>
              </a:pPr>
              <a:r>
                <a:rPr lang="en-US" sz="3300">
                  <a:solidFill>
                    <a:srgbClr val="FFFFFF"/>
                  </a:solidFill>
                  <a:latin typeface="Muli Bold"/>
                </a:rPr>
                <a:t>DataBricks</a:t>
              </a:r>
            </a:p>
          </p:txBody>
        </p:sp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056609" cy="950948"/>
            </a:xfrm>
            <a:prstGeom prst="rect">
              <a:avLst/>
            </a:prstGeom>
          </p:spPr>
        </p:pic>
      </p:grpSp>
      <p:grpSp>
        <p:nvGrpSpPr>
          <p:cNvPr id="11" name="Group 11"/>
          <p:cNvGrpSpPr/>
          <p:nvPr/>
        </p:nvGrpSpPr>
        <p:grpSpPr>
          <a:xfrm>
            <a:off x="7060069" y="4876685"/>
            <a:ext cx="4167862" cy="3181924"/>
            <a:chOff x="0" y="0"/>
            <a:chExt cx="5557149" cy="4242566"/>
          </a:xfrm>
        </p:grpSpPr>
        <p:sp>
          <p:nvSpPr>
            <p:cNvPr id="12" name="TextBox 12"/>
            <p:cNvSpPr txBox="1"/>
            <p:nvPr/>
          </p:nvSpPr>
          <p:spPr>
            <a:xfrm>
              <a:off x="0" y="2672634"/>
              <a:ext cx="5557149" cy="15699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219"/>
                </a:lnSpc>
                <a:spcBef>
                  <a:spcPct val="0"/>
                </a:spcBef>
              </a:pPr>
              <a:r>
                <a:rPr lang="en-US" sz="2300">
                  <a:solidFill>
                    <a:srgbClr val="FFFFFF"/>
                  </a:solidFill>
                  <a:latin typeface="Muli Regular"/>
                </a:rPr>
                <a:t>The datasource is from LendingClub site, which also can be seen in Kaggle. 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1557960"/>
              <a:ext cx="5557149" cy="6508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60"/>
                </a:lnSpc>
              </a:pPr>
              <a:r>
                <a:rPr lang="en-US" sz="3300">
                  <a:solidFill>
                    <a:srgbClr val="FFFFFF"/>
                  </a:solidFill>
                  <a:latin typeface="Muli Bold"/>
                </a:rPr>
                <a:t>Kaggle </a:t>
              </a:r>
            </a:p>
          </p:txBody>
        </p:sp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833265" cy="85662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6230482" y="2954279"/>
            <a:ext cx="12057518" cy="294113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6230482" y="6317167"/>
            <a:ext cx="12057518" cy="2941133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453341" y="635057"/>
            <a:ext cx="10171561" cy="11925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240"/>
              </a:lnSpc>
            </a:pPr>
            <a:r>
              <a:rPr lang="en-US" sz="8400" spc="-84">
                <a:solidFill>
                  <a:srgbClr val="000000"/>
                </a:solidFill>
                <a:latin typeface="Muli Bold"/>
              </a:rPr>
              <a:t>Other features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09600" y="3645474"/>
            <a:ext cx="5429250" cy="4804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ts val="419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999" dirty="0">
                <a:solidFill>
                  <a:srgbClr val="000000"/>
                </a:solidFill>
                <a:latin typeface="Muli Regular Italics"/>
              </a:rPr>
              <a:t>Renters and homeowners have a higher probability of charge-off.</a:t>
            </a:r>
          </a:p>
          <a:p>
            <a:pPr marL="457200" indent="-457200">
              <a:lnSpc>
                <a:spcPts val="419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sz="2999" dirty="0">
              <a:solidFill>
                <a:srgbClr val="000000"/>
              </a:solidFill>
              <a:latin typeface="Muli Regular Italics"/>
            </a:endParaRPr>
          </a:p>
          <a:p>
            <a:pPr marL="457200" indent="-457200">
              <a:lnSpc>
                <a:spcPts val="419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sz="2999" dirty="0">
              <a:solidFill>
                <a:srgbClr val="000000"/>
              </a:solidFill>
              <a:latin typeface="Muli Regular Italics"/>
            </a:endParaRPr>
          </a:p>
          <a:p>
            <a:pPr marL="457200" indent="-457200">
              <a:lnSpc>
                <a:spcPts val="419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sz="2999" dirty="0">
              <a:solidFill>
                <a:srgbClr val="000000"/>
              </a:solidFill>
              <a:latin typeface="Muli Regular Italics"/>
            </a:endParaRPr>
          </a:p>
          <a:p>
            <a:pPr marL="457200" indent="-457200">
              <a:lnSpc>
                <a:spcPts val="419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999" dirty="0">
                <a:solidFill>
                  <a:srgbClr val="000000"/>
                </a:solidFill>
                <a:latin typeface="Muli Regular Italics"/>
              </a:rPr>
              <a:t>People without employment length are relatively more likely to be charge-off.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3E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0" y="4178041"/>
            <a:ext cx="18288000" cy="16520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744"/>
              </a:lnSpc>
            </a:pPr>
            <a:r>
              <a:rPr lang="en-US" sz="11586" spc="-115">
                <a:solidFill>
                  <a:srgbClr val="FFFFFF"/>
                </a:solidFill>
                <a:latin typeface="Muli Bold"/>
              </a:rPr>
              <a:t>Predictive Analysis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3E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08254" y="1660050"/>
            <a:ext cx="6922518" cy="4913554"/>
            <a:chOff x="0" y="0"/>
            <a:chExt cx="9230024" cy="6551405"/>
          </a:xfrm>
        </p:grpSpPr>
        <p:sp>
          <p:nvSpPr>
            <p:cNvPr id="3" name="TextBox 3"/>
            <p:cNvSpPr txBox="1"/>
            <p:nvPr/>
          </p:nvSpPr>
          <p:spPr>
            <a:xfrm>
              <a:off x="0" y="85725"/>
              <a:ext cx="9230024" cy="36057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0450"/>
                </a:lnSpc>
              </a:pPr>
              <a:r>
                <a:rPr lang="en-US" sz="9500" spc="-95">
                  <a:solidFill>
                    <a:srgbClr val="FFFFFF"/>
                  </a:solidFill>
                  <a:latin typeface="Muli Bold"/>
                </a:rPr>
                <a:t>Feature Engineering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4462255"/>
              <a:ext cx="9230024" cy="20891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FFFFFF"/>
                  </a:solidFill>
                  <a:latin typeface="Muli Regular"/>
                </a:rPr>
                <a:t>Improve machine learning model training, leading to better performance and greater accuracy.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057947" y="835951"/>
            <a:ext cx="6797070" cy="8171184"/>
            <a:chOff x="0" y="9525"/>
            <a:chExt cx="9062760" cy="10894912"/>
          </a:xfrm>
        </p:grpSpPr>
        <p:sp>
          <p:nvSpPr>
            <p:cNvPr id="6" name="TextBox 6"/>
            <p:cNvSpPr txBox="1"/>
            <p:nvPr/>
          </p:nvSpPr>
          <p:spPr>
            <a:xfrm>
              <a:off x="0" y="937468"/>
              <a:ext cx="9062760" cy="15699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219"/>
                </a:lnSpc>
                <a:spcBef>
                  <a:spcPct val="0"/>
                </a:spcBef>
              </a:pPr>
              <a:r>
                <a:rPr lang="en-US" sz="2300" dirty="0">
                  <a:solidFill>
                    <a:srgbClr val="FFFFFF"/>
                  </a:solidFill>
                  <a:latin typeface="Muli Regular"/>
                </a:rPr>
                <a:t>all unimportant features, like subgrade, </a:t>
              </a:r>
              <a:r>
                <a:rPr lang="en-US" sz="2300" dirty="0" err="1">
                  <a:solidFill>
                    <a:srgbClr val="FFFFFF"/>
                  </a:solidFill>
                  <a:latin typeface="Muli Regular"/>
                </a:rPr>
                <a:t>emp_title</a:t>
              </a:r>
              <a:r>
                <a:rPr lang="en-US" sz="2300" dirty="0">
                  <a:solidFill>
                    <a:srgbClr val="FFFFFF"/>
                  </a:solidFill>
                  <a:latin typeface="Muli Regular"/>
                </a:rPr>
                <a:t>,  </a:t>
              </a:r>
              <a:r>
                <a:rPr lang="en-US" sz="2300" dirty="0" err="1">
                  <a:solidFill>
                    <a:srgbClr val="FFFFFF"/>
                  </a:solidFill>
                  <a:latin typeface="Muli Regular"/>
                </a:rPr>
                <a:t>issue_d</a:t>
              </a:r>
              <a:r>
                <a:rPr lang="en-US" sz="2300" dirty="0">
                  <a:solidFill>
                    <a:srgbClr val="FFFFFF"/>
                  </a:solidFill>
                  <a:latin typeface="Muli Regular"/>
                </a:rPr>
                <a:t>,  purpose,  title,  </a:t>
              </a:r>
              <a:r>
                <a:rPr lang="en-US" sz="2300" dirty="0" err="1">
                  <a:solidFill>
                    <a:srgbClr val="FFFFFF"/>
                  </a:solidFill>
                  <a:latin typeface="Muli Regular"/>
                </a:rPr>
                <a:t>zipcode</a:t>
              </a:r>
              <a:r>
                <a:rPr lang="en-US" sz="2300" dirty="0">
                  <a:solidFill>
                    <a:srgbClr val="FFFFFF"/>
                  </a:solidFill>
                  <a:latin typeface="Muli Regular"/>
                </a:rPr>
                <a:t>, </a:t>
              </a:r>
              <a:r>
                <a:rPr lang="en-US" sz="2300" dirty="0" err="1">
                  <a:solidFill>
                    <a:srgbClr val="FFFFFF"/>
                  </a:solidFill>
                  <a:latin typeface="Muli Regular"/>
                </a:rPr>
                <a:t>initial_list_status</a:t>
              </a:r>
              <a:r>
                <a:rPr lang="en-US" sz="2300" dirty="0">
                  <a:solidFill>
                    <a:srgbClr val="FFFFFF"/>
                  </a:solidFill>
                  <a:latin typeface="Muli Regular"/>
                </a:rPr>
                <a:t>, </a:t>
              </a:r>
              <a:r>
                <a:rPr lang="en-US" sz="2300" dirty="0" err="1">
                  <a:solidFill>
                    <a:srgbClr val="FFFFFF"/>
                  </a:solidFill>
                  <a:latin typeface="Muli Regular"/>
                </a:rPr>
                <a:t>addr_state</a:t>
              </a:r>
              <a:r>
                <a:rPr lang="en-US" sz="2300" dirty="0">
                  <a:solidFill>
                    <a:srgbClr val="FFFFFF"/>
                  </a:solidFill>
                  <a:latin typeface="Muli Regular"/>
                </a:rPr>
                <a:t>, </a:t>
              </a:r>
              <a:r>
                <a:rPr lang="en-US" sz="2300" dirty="0" err="1">
                  <a:solidFill>
                    <a:srgbClr val="FFFFFF"/>
                  </a:solidFill>
                  <a:latin typeface="Muli Regular"/>
                </a:rPr>
                <a:t>earliest_cr_line</a:t>
              </a:r>
              <a:endParaRPr lang="en-US" sz="2300" dirty="0">
                <a:solidFill>
                  <a:srgbClr val="FFFFFF"/>
                </a:solidFill>
                <a:latin typeface="Muli Regular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9525"/>
              <a:ext cx="9062760" cy="6508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60"/>
                </a:lnSpc>
              </a:pPr>
              <a:r>
                <a:rPr lang="en-US" sz="3300">
                  <a:solidFill>
                    <a:srgbClr val="FFFFFF"/>
                  </a:solidFill>
                  <a:latin typeface="Muli Bold"/>
                </a:rPr>
                <a:t>Drop 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5395168"/>
              <a:ext cx="9062760" cy="15699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96571" lvl="1" indent="-248285">
                <a:lnSpc>
                  <a:spcPts val="3220"/>
                </a:lnSpc>
                <a:buFont typeface="Arial"/>
                <a:buChar char="•"/>
              </a:pPr>
              <a:r>
                <a:rPr lang="en-US" sz="2300">
                  <a:solidFill>
                    <a:srgbClr val="FFFFFF"/>
                  </a:solidFill>
                  <a:latin typeface="Muli Regular"/>
                </a:rPr>
                <a:t>loan status to 0/1 charge-off indicator</a:t>
              </a:r>
            </a:p>
            <a:p>
              <a:pPr marL="496571" lvl="1" indent="-248285">
                <a:lnSpc>
                  <a:spcPts val="3220"/>
                </a:lnSpc>
                <a:buFont typeface="Arial"/>
                <a:buChar char="•"/>
              </a:pPr>
              <a:r>
                <a:rPr lang="en-US" sz="2300">
                  <a:solidFill>
                    <a:srgbClr val="FFFFFF"/>
                  </a:solidFill>
                  <a:latin typeface="Muli Regular"/>
                </a:rPr>
                <a:t>missing value to 0</a:t>
              </a:r>
            </a:p>
            <a:p>
              <a:pPr marL="496570" lvl="1" indent="-248285">
                <a:lnSpc>
                  <a:spcPts val="3219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300">
                  <a:solidFill>
                    <a:srgbClr val="FFFFFF"/>
                  </a:solidFill>
                  <a:latin typeface="Muli Regular"/>
                </a:rPr>
                <a:t>categrorical variables into dummy variables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4467225"/>
              <a:ext cx="9062760" cy="6508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60"/>
                </a:lnSpc>
              </a:pPr>
              <a:r>
                <a:rPr lang="en-US" sz="3300">
                  <a:solidFill>
                    <a:srgbClr val="FFFFFF"/>
                  </a:solidFill>
                  <a:latin typeface="Muli Bold"/>
                </a:rPr>
                <a:t>Convert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9852868"/>
              <a:ext cx="9062760" cy="10515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96571" lvl="1" indent="-248285">
                <a:lnSpc>
                  <a:spcPts val="3220"/>
                </a:lnSpc>
                <a:buFont typeface="Arial"/>
                <a:buChar char="•"/>
              </a:pPr>
              <a:r>
                <a:rPr lang="en-US" sz="2300" dirty="0">
                  <a:solidFill>
                    <a:srgbClr val="FFFFFF"/>
                  </a:solidFill>
                  <a:latin typeface="Muli Regular"/>
                </a:rPr>
                <a:t>the large number variable in a log </a:t>
              </a:r>
              <a:r>
                <a:rPr lang="en-US" sz="2300" dirty="0" err="1">
                  <a:solidFill>
                    <a:srgbClr val="FFFFFF"/>
                  </a:solidFill>
                  <a:latin typeface="Muli Regular"/>
                </a:rPr>
                <a:t>fucntion</a:t>
              </a:r>
              <a:endParaRPr lang="en-US" sz="2300" dirty="0">
                <a:solidFill>
                  <a:srgbClr val="FFFFFF"/>
                </a:solidFill>
                <a:latin typeface="Muli Regular"/>
              </a:endParaRPr>
            </a:p>
            <a:p>
              <a:pPr marL="496570" lvl="1" indent="-248285">
                <a:lnSpc>
                  <a:spcPts val="3219"/>
                </a:lnSpc>
                <a:buFont typeface="Arial"/>
                <a:buChar char="•"/>
              </a:pPr>
              <a:r>
                <a:rPr lang="en-US" sz="2300" dirty="0">
                  <a:solidFill>
                    <a:srgbClr val="FFFFFF"/>
                  </a:solidFill>
                  <a:latin typeface="Muli Regular"/>
                </a:rPr>
                <a:t>all address states into 5 regions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8924925"/>
              <a:ext cx="9062760" cy="6508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60"/>
                </a:lnSpc>
              </a:pPr>
              <a:r>
                <a:rPr lang="en-US" sz="3300">
                  <a:solidFill>
                    <a:srgbClr val="FFFFFF"/>
                  </a:solidFill>
                  <a:latin typeface="Muli Bold"/>
                </a:rPr>
                <a:t>Transform</a:t>
              </a:r>
            </a:p>
          </p:txBody>
        </p:sp>
        <p:sp>
          <p:nvSpPr>
            <p:cNvPr id="12" name="AutoShape 12"/>
            <p:cNvSpPr/>
            <p:nvPr/>
          </p:nvSpPr>
          <p:spPr>
            <a:xfrm>
              <a:off x="0" y="7921200"/>
              <a:ext cx="9062760" cy="0"/>
            </a:xfrm>
            <a:prstGeom prst="line">
              <a:avLst/>
            </a:prstGeom>
            <a:ln w="38100" cap="rnd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3" name="AutoShape 13"/>
            <p:cNvSpPr/>
            <p:nvPr/>
          </p:nvSpPr>
          <p:spPr>
            <a:xfrm>
              <a:off x="0" y="3463500"/>
              <a:ext cx="9062760" cy="0"/>
            </a:xfrm>
            <a:prstGeom prst="line">
              <a:avLst/>
            </a:prstGeom>
            <a:ln w="38100" cap="rnd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1068" r="1068"/>
          <a:stretch>
            <a:fillRect/>
          </a:stretch>
        </p:blipFill>
        <p:spPr>
          <a:xfrm>
            <a:off x="868178" y="3128019"/>
            <a:ext cx="16551643" cy="2015481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974848" y="741917"/>
            <a:ext cx="14338304" cy="1431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00"/>
              </a:lnSpc>
            </a:pPr>
            <a:r>
              <a:rPr lang="en-US" sz="10000" spc="-100">
                <a:solidFill>
                  <a:srgbClr val="000000"/>
                </a:solidFill>
                <a:latin typeface="Muli Bold"/>
              </a:rPr>
              <a:t>Before Models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406307" y="5676221"/>
            <a:ext cx="4167862" cy="3277279"/>
            <a:chOff x="0" y="0"/>
            <a:chExt cx="5557149" cy="4369705"/>
          </a:xfrm>
        </p:grpSpPr>
        <p:sp>
          <p:nvSpPr>
            <p:cNvPr id="5" name="TextBox 5"/>
            <p:cNvSpPr txBox="1"/>
            <p:nvPr/>
          </p:nvSpPr>
          <p:spPr>
            <a:xfrm>
              <a:off x="0" y="2799773"/>
              <a:ext cx="5557149" cy="15699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219"/>
                </a:lnSpc>
                <a:spcBef>
                  <a:spcPct val="0"/>
                </a:spcBef>
              </a:pPr>
              <a:r>
                <a:rPr lang="en-US" sz="2300">
                  <a:solidFill>
                    <a:srgbClr val="000000"/>
                  </a:solidFill>
                  <a:latin typeface="Muli Regular"/>
                </a:rPr>
                <a:t>Randomly assign the training set and test set in 7:3 respectively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1812099"/>
              <a:ext cx="5557149" cy="6508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60"/>
                </a:lnSpc>
              </a:pPr>
              <a:r>
                <a:rPr lang="en-US" sz="3300">
                  <a:solidFill>
                    <a:srgbClr val="000000"/>
                  </a:solidFill>
                  <a:latin typeface="Muli Bold"/>
                </a:rPr>
                <a:t>Data splitting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47625"/>
              <a:ext cx="2697843" cy="11715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600"/>
                </a:lnSpc>
              </a:pPr>
              <a:r>
                <a:rPr lang="en-US" sz="6000" spc="-60">
                  <a:solidFill>
                    <a:srgbClr val="1C3E88"/>
                  </a:solidFill>
                  <a:latin typeface="Muli Bold"/>
                </a:rPr>
                <a:t>01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7060069" y="5676221"/>
            <a:ext cx="4167862" cy="3277279"/>
            <a:chOff x="0" y="0"/>
            <a:chExt cx="5557149" cy="4369705"/>
          </a:xfrm>
        </p:grpSpPr>
        <p:sp>
          <p:nvSpPr>
            <p:cNvPr id="9" name="TextBox 9"/>
            <p:cNvSpPr txBox="1"/>
            <p:nvPr/>
          </p:nvSpPr>
          <p:spPr>
            <a:xfrm>
              <a:off x="0" y="2799773"/>
              <a:ext cx="5557149" cy="15699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219"/>
                </a:lnSpc>
                <a:spcBef>
                  <a:spcPct val="0"/>
                </a:spcBef>
              </a:pPr>
              <a:r>
                <a:rPr lang="en-US" sz="2300">
                  <a:solidFill>
                    <a:srgbClr val="000000"/>
                  </a:solidFill>
                  <a:latin typeface="Muli Regular"/>
                </a:rPr>
                <a:t>Import machine learning libraries, including model library, metrix library.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1812099"/>
              <a:ext cx="5557149" cy="6508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60"/>
                </a:lnSpc>
              </a:pPr>
              <a:r>
                <a:rPr lang="en-US" sz="3300">
                  <a:solidFill>
                    <a:srgbClr val="000000"/>
                  </a:solidFill>
                  <a:latin typeface="Muli Bold"/>
                </a:rPr>
                <a:t>Imputing packages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47625"/>
              <a:ext cx="2697843" cy="11715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600"/>
                </a:lnSpc>
              </a:pPr>
              <a:r>
                <a:rPr lang="en-US" sz="6000" spc="-60">
                  <a:solidFill>
                    <a:srgbClr val="1C3E88"/>
                  </a:solidFill>
                  <a:latin typeface="Muli Bold"/>
                </a:rPr>
                <a:t>02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2713831" y="5676221"/>
            <a:ext cx="4948116" cy="3677329"/>
            <a:chOff x="0" y="0"/>
            <a:chExt cx="6597487" cy="4903105"/>
          </a:xfrm>
        </p:grpSpPr>
        <p:sp>
          <p:nvSpPr>
            <p:cNvPr id="13" name="TextBox 13"/>
            <p:cNvSpPr txBox="1"/>
            <p:nvPr/>
          </p:nvSpPr>
          <p:spPr>
            <a:xfrm>
              <a:off x="0" y="2799773"/>
              <a:ext cx="6597487" cy="21033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219"/>
                </a:lnSpc>
                <a:spcBef>
                  <a:spcPct val="0"/>
                </a:spcBef>
              </a:pPr>
              <a:r>
                <a:rPr lang="en-US" sz="2300" dirty="0">
                  <a:solidFill>
                    <a:srgbClr val="000000"/>
                  </a:solidFill>
                  <a:latin typeface="Muli Regular"/>
                </a:rPr>
                <a:t>Use </a:t>
              </a:r>
              <a:r>
                <a:rPr lang="en-US" sz="2300" dirty="0" err="1">
                  <a:solidFill>
                    <a:srgbClr val="000000"/>
                  </a:solidFill>
                  <a:latin typeface="Muli Regular"/>
                </a:rPr>
                <a:t>MinMaxScaler</a:t>
              </a:r>
              <a:r>
                <a:rPr lang="en-US" sz="2300" dirty="0">
                  <a:solidFill>
                    <a:srgbClr val="000000"/>
                  </a:solidFill>
                  <a:latin typeface="Muli Regular"/>
                </a:rPr>
                <a:t>() to </a:t>
              </a:r>
              <a:r>
                <a:rPr lang="en-US" sz="2300" dirty="0" err="1">
                  <a:solidFill>
                    <a:srgbClr val="000000"/>
                  </a:solidFill>
                  <a:latin typeface="Muli Regular"/>
                </a:rPr>
                <a:t>dimensionlessize</a:t>
              </a:r>
              <a:r>
                <a:rPr lang="en-US" sz="2300" dirty="0">
                  <a:solidFill>
                    <a:srgbClr val="000000"/>
                  </a:solidFill>
                  <a:latin typeface="Muli Regular"/>
                </a:rPr>
                <a:t> the data so that data with different specifications are converted to the same specification.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1812099"/>
              <a:ext cx="6597487" cy="6508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60"/>
                </a:lnSpc>
              </a:pPr>
              <a:r>
                <a:rPr lang="en-US" sz="3300">
                  <a:solidFill>
                    <a:srgbClr val="000000"/>
                  </a:solidFill>
                  <a:latin typeface="Muli Bold"/>
                </a:rPr>
                <a:t>Data Standardization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47625"/>
              <a:ext cx="3202898" cy="11715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600"/>
                </a:lnSpc>
              </a:pPr>
              <a:r>
                <a:rPr lang="en-US" sz="6000" spc="-60">
                  <a:solidFill>
                    <a:srgbClr val="1C3E88"/>
                  </a:solidFill>
                  <a:latin typeface="Muli Bold"/>
                </a:rPr>
                <a:t>03</a:t>
              </a:r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756098" y="3719935"/>
            <a:ext cx="3810139" cy="357720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7556963" y="3580202"/>
            <a:ext cx="3174075" cy="3856671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2721072" y="3580202"/>
            <a:ext cx="3513856" cy="3856671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3115106" y="8653463"/>
            <a:ext cx="1389788" cy="1209675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3577318" y="1447151"/>
            <a:ext cx="11133364" cy="1358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450"/>
              </a:lnSpc>
            </a:pPr>
            <a:r>
              <a:rPr lang="en-US" sz="9500" spc="-95">
                <a:solidFill>
                  <a:srgbClr val="000000"/>
                </a:solidFill>
                <a:latin typeface="Muli Bold"/>
              </a:rPr>
              <a:t>3 Models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726069" y="7895576"/>
            <a:ext cx="4167862" cy="1029998"/>
            <a:chOff x="0" y="0"/>
            <a:chExt cx="5557149" cy="1373331"/>
          </a:xfrm>
        </p:grpSpPr>
        <p:sp>
          <p:nvSpPr>
            <p:cNvPr id="8" name="TextBox 8"/>
            <p:cNvSpPr txBox="1"/>
            <p:nvPr/>
          </p:nvSpPr>
          <p:spPr>
            <a:xfrm>
              <a:off x="0" y="870199"/>
              <a:ext cx="5557149" cy="5031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19"/>
                </a:lnSpc>
                <a:spcBef>
                  <a:spcPct val="0"/>
                </a:spcBef>
              </a:pPr>
              <a:endParaRPr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9525"/>
              <a:ext cx="5557149" cy="6508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60"/>
                </a:lnSpc>
              </a:pPr>
              <a:r>
                <a:rPr lang="en-US" sz="3300">
                  <a:solidFill>
                    <a:srgbClr val="000000"/>
                  </a:solidFill>
                  <a:latin typeface="Muli Bold"/>
                </a:rPr>
                <a:t>Logistic Regression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7060069" y="7895576"/>
            <a:ext cx="4167862" cy="1029998"/>
            <a:chOff x="0" y="0"/>
            <a:chExt cx="5557149" cy="1373331"/>
          </a:xfrm>
        </p:grpSpPr>
        <p:sp>
          <p:nvSpPr>
            <p:cNvPr id="11" name="TextBox 11"/>
            <p:cNvSpPr txBox="1"/>
            <p:nvPr/>
          </p:nvSpPr>
          <p:spPr>
            <a:xfrm>
              <a:off x="0" y="870199"/>
              <a:ext cx="5557149" cy="5031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19"/>
                </a:lnSpc>
                <a:spcBef>
                  <a:spcPct val="0"/>
                </a:spcBef>
              </a:pPr>
              <a:endParaRPr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9525"/>
              <a:ext cx="5557149" cy="6508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60"/>
                </a:lnSpc>
              </a:pPr>
              <a:r>
                <a:rPr lang="en-US" sz="3300">
                  <a:solidFill>
                    <a:srgbClr val="000000"/>
                  </a:solidFill>
                  <a:latin typeface="Muli Bold"/>
                </a:rPr>
                <a:t>Decision Tree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2394069" y="7895576"/>
            <a:ext cx="4167862" cy="1029998"/>
            <a:chOff x="0" y="0"/>
            <a:chExt cx="5557149" cy="1373331"/>
          </a:xfrm>
        </p:grpSpPr>
        <p:sp>
          <p:nvSpPr>
            <p:cNvPr id="14" name="TextBox 14"/>
            <p:cNvSpPr txBox="1"/>
            <p:nvPr/>
          </p:nvSpPr>
          <p:spPr>
            <a:xfrm>
              <a:off x="0" y="870199"/>
              <a:ext cx="5557149" cy="5031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19"/>
                </a:lnSpc>
                <a:spcBef>
                  <a:spcPct val="0"/>
                </a:spcBef>
              </a:pPr>
              <a:endParaRPr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9525"/>
              <a:ext cx="5557149" cy="6508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60"/>
                </a:lnSpc>
              </a:pPr>
              <a:r>
                <a:rPr lang="en-US" sz="3300">
                  <a:solidFill>
                    <a:srgbClr val="000000"/>
                  </a:solidFill>
                  <a:latin typeface="Muli Bold"/>
                </a:rPr>
                <a:t>Random Forest</a:t>
              </a:r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9631776" y="2551667"/>
            <a:ext cx="8017900" cy="5183666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586693" y="2551667"/>
            <a:ext cx="7236728" cy="5144779"/>
            <a:chOff x="0" y="0"/>
            <a:chExt cx="9648971" cy="6859705"/>
          </a:xfrm>
        </p:grpSpPr>
        <p:sp>
          <p:nvSpPr>
            <p:cNvPr id="4" name="TextBox 4"/>
            <p:cNvSpPr txBox="1"/>
            <p:nvPr/>
          </p:nvSpPr>
          <p:spPr>
            <a:xfrm>
              <a:off x="0" y="85725"/>
              <a:ext cx="9648971" cy="30899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989"/>
                </a:lnSpc>
              </a:pPr>
              <a:r>
                <a:rPr lang="en-US" sz="8172" spc="-81">
                  <a:solidFill>
                    <a:srgbClr val="000000"/>
                  </a:solidFill>
                  <a:latin typeface="Muli Bold"/>
                </a:rPr>
                <a:t>Feature</a:t>
              </a:r>
            </a:p>
            <a:p>
              <a:pPr>
                <a:lnSpc>
                  <a:spcPts val="8989"/>
                </a:lnSpc>
              </a:pPr>
              <a:r>
                <a:rPr lang="en-US" sz="8172" spc="-81">
                  <a:solidFill>
                    <a:srgbClr val="000000"/>
                  </a:solidFill>
                  <a:latin typeface="Muli Bold"/>
                </a:rPr>
                <a:t>Importantance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3830804"/>
              <a:ext cx="9648971" cy="30289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13"/>
                </a:lnSpc>
              </a:pPr>
              <a:r>
                <a:rPr lang="en-US" sz="2580" dirty="0">
                  <a:solidFill>
                    <a:srgbClr val="000000"/>
                  </a:solidFill>
                  <a:latin typeface="Muli Regular"/>
                </a:rPr>
                <a:t>The most important variables for predicting charge-off are the </a:t>
              </a:r>
              <a:r>
                <a:rPr lang="en-US" sz="2580" dirty="0" err="1">
                  <a:solidFill>
                    <a:srgbClr val="000000"/>
                  </a:solidFill>
                  <a:latin typeface="Muli Regular"/>
                </a:rPr>
                <a:t>dti</a:t>
              </a:r>
              <a:r>
                <a:rPr lang="en-US" sz="2580" dirty="0">
                  <a:solidFill>
                    <a:srgbClr val="000000"/>
                  </a:solidFill>
                  <a:latin typeface="Muli Regular"/>
                </a:rPr>
                <a:t>, loan interest rate, revolving balance and revolving line utilization rate.</a:t>
              </a:r>
            </a:p>
            <a:p>
              <a:pPr>
                <a:lnSpc>
                  <a:spcPts val="3613"/>
                </a:lnSpc>
                <a:spcBef>
                  <a:spcPct val="0"/>
                </a:spcBef>
              </a:pPr>
              <a:endParaRPr lang="en-US" sz="2580" dirty="0">
                <a:solidFill>
                  <a:srgbClr val="000000"/>
                </a:solidFill>
                <a:latin typeface="Muli Regular"/>
              </a:endParaRPr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3E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0" y="4178041"/>
            <a:ext cx="18288000" cy="16520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744"/>
              </a:lnSpc>
            </a:pPr>
            <a:r>
              <a:rPr lang="en-US" sz="11586" spc="-115">
                <a:solidFill>
                  <a:srgbClr val="FFFFFF"/>
                </a:solidFill>
                <a:latin typeface="Muli Bold"/>
              </a:rPr>
              <a:t>Comments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9144000" cy="10287000"/>
          </a:xfrm>
          <a:prstGeom prst="rect">
            <a:avLst/>
          </a:prstGeom>
          <a:solidFill>
            <a:srgbClr val="1C3E88"/>
          </a:solidFill>
        </p:spPr>
      </p:sp>
      <p:sp>
        <p:nvSpPr>
          <p:cNvPr id="3" name="TextBox 3"/>
          <p:cNvSpPr txBox="1"/>
          <p:nvPr/>
        </p:nvSpPr>
        <p:spPr>
          <a:xfrm>
            <a:off x="1348468" y="1554054"/>
            <a:ext cx="6447064" cy="2263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00"/>
              </a:lnSpc>
            </a:pPr>
            <a:r>
              <a:rPr lang="en-US" sz="8000" spc="-80">
                <a:solidFill>
                  <a:srgbClr val="FFFFFF"/>
                </a:solidFill>
                <a:latin typeface="Muli Bold"/>
              </a:rPr>
              <a:t>What we learned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812236" y="2111267"/>
            <a:ext cx="6447064" cy="1149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00"/>
              </a:lnSpc>
            </a:pPr>
            <a:r>
              <a:rPr lang="en-US" sz="8000" spc="-80">
                <a:solidFill>
                  <a:srgbClr val="000000"/>
                </a:solidFill>
                <a:latin typeface="Muli Bold"/>
              </a:rPr>
              <a:t>Difficulties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0492468" y="5143500"/>
            <a:ext cx="6447064" cy="3752850"/>
            <a:chOff x="0" y="0"/>
            <a:chExt cx="8596086" cy="5003800"/>
          </a:xfrm>
        </p:grpSpPr>
        <p:sp>
          <p:nvSpPr>
            <p:cNvPr id="6" name="AutoShape 6"/>
            <p:cNvSpPr/>
            <p:nvPr/>
          </p:nvSpPr>
          <p:spPr>
            <a:xfrm>
              <a:off x="0" y="1384300"/>
              <a:ext cx="8596086" cy="0"/>
            </a:xfrm>
            <a:prstGeom prst="line">
              <a:avLst/>
            </a:prstGeom>
            <a:ln w="38100" cap="rnd">
              <a:solidFill>
                <a:srgbClr val="1C3E88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7" name="AutoShape 7"/>
            <p:cNvSpPr/>
            <p:nvPr/>
          </p:nvSpPr>
          <p:spPr>
            <a:xfrm>
              <a:off x="0" y="3581400"/>
              <a:ext cx="8596086" cy="0"/>
            </a:xfrm>
            <a:prstGeom prst="line">
              <a:avLst/>
            </a:prstGeom>
            <a:ln w="38100" cap="rnd">
              <a:solidFill>
                <a:srgbClr val="1C3E88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8596086" cy="6667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000000"/>
                  </a:solidFill>
                  <a:latin typeface="Muli Regular"/>
                </a:rPr>
                <a:t>Platform bugs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2139950"/>
              <a:ext cx="8596086" cy="6667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000000"/>
                  </a:solidFill>
                  <a:latin typeface="Muli Regular"/>
                </a:rPr>
                <a:t>Limitations of visualization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4337050"/>
              <a:ext cx="8596086" cy="6667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000000"/>
                  </a:solidFill>
                  <a:latin typeface="Muli Regular"/>
                </a:rPr>
                <a:t>Feature selection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348468" y="5143500"/>
            <a:ext cx="6447064" cy="4286250"/>
            <a:chOff x="0" y="0"/>
            <a:chExt cx="8596086" cy="5715000"/>
          </a:xfrm>
        </p:grpSpPr>
        <p:sp>
          <p:nvSpPr>
            <p:cNvPr id="12" name="AutoShape 12"/>
            <p:cNvSpPr/>
            <p:nvPr/>
          </p:nvSpPr>
          <p:spPr>
            <a:xfrm>
              <a:off x="0" y="1384300"/>
              <a:ext cx="8596086" cy="0"/>
            </a:xfrm>
            <a:prstGeom prst="line">
              <a:avLst/>
            </a:prstGeom>
            <a:ln w="38100" cap="rnd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3" name="AutoShape 13"/>
            <p:cNvSpPr/>
            <p:nvPr/>
          </p:nvSpPr>
          <p:spPr>
            <a:xfrm>
              <a:off x="0" y="4292600"/>
              <a:ext cx="8596086" cy="0"/>
            </a:xfrm>
            <a:prstGeom prst="line">
              <a:avLst/>
            </a:prstGeom>
            <a:ln w="38100" cap="rnd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57150"/>
              <a:ext cx="8596086" cy="6667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FFFFFF"/>
                  </a:solidFill>
                  <a:latin typeface="Muli Regular"/>
                </a:rPr>
                <a:t>Usage of Big Data Platform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2139950"/>
              <a:ext cx="8596086" cy="13779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FFFFFF"/>
                  </a:solidFill>
                  <a:latin typeface="Muli Regular"/>
                </a:rPr>
                <a:t>Advanced data analysis and predictive capabilities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5048250"/>
              <a:ext cx="8596086" cy="6667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FFFFFF"/>
                  </a:solidFill>
                  <a:latin typeface="Muli Regular"/>
                </a:rPr>
                <a:t>Knowledge of loan finance</a:t>
              </a:r>
            </a:p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3E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0" y="4178041"/>
            <a:ext cx="18288000" cy="16520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744"/>
              </a:lnSpc>
            </a:pPr>
            <a:r>
              <a:rPr lang="en-US" sz="11586" spc="-115">
                <a:solidFill>
                  <a:srgbClr val="FFFFFF"/>
                </a:solidFill>
                <a:latin typeface="Muli Bold"/>
              </a:rPr>
              <a:t>Conclusion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662614" y="2424423"/>
            <a:ext cx="5463570" cy="1551954"/>
            <a:chOff x="0" y="0"/>
            <a:chExt cx="7284760" cy="2069272"/>
          </a:xfrm>
        </p:grpSpPr>
        <p:sp>
          <p:nvSpPr>
            <p:cNvPr id="3" name="TextBox 3"/>
            <p:cNvSpPr txBox="1"/>
            <p:nvPr/>
          </p:nvSpPr>
          <p:spPr>
            <a:xfrm>
              <a:off x="0" y="1032740"/>
              <a:ext cx="7284760" cy="10365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219"/>
                </a:lnSpc>
                <a:spcBef>
                  <a:spcPct val="0"/>
                </a:spcBef>
              </a:pPr>
              <a:r>
                <a:rPr lang="en-US" sz="2300">
                  <a:solidFill>
                    <a:srgbClr val="000000"/>
                  </a:solidFill>
                  <a:latin typeface="Muli Regular"/>
                </a:rPr>
                <a:t>This project allows us to familar with the whole process of using Databricks.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9525"/>
              <a:ext cx="7284760" cy="6508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60"/>
                </a:lnSpc>
              </a:pPr>
              <a:r>
                <a:rPr lang="en-US" sz="3300">
                  <a:solidFill>
                    <a:srgbClr val="000000"/>
                  </a:solidFill>
                  <a:latin typeface="Muli Bold"/>
                </a:rPr>
                <a:t>Usage of Databricks</a:t>
              </a:r>
            </a:p>
          </p:txBody>
        </p:sp>
      </p:grpSp>
      <p:sp>
        <p:nvSpPr>
          <p:cNvPr id="5" name="AutoShape 5"/>
          <p:cNvSpPr/>
          <p:nvPr/>
        </p:nvSpPr>
        <p:spPr>
          <a:xfrm rot="-5400000">
            <a:off x="822277" y="3186112"/>
            <a:ext cx="2210353" cy="0"/>
          </a:xfrm>
          <a:prstGeom prst="line">
            <a:avLst/>
          </a:prstGeom>
          <a:ln w="28575" cap="rnd">
            <a:solidFill>
              <a:srgbClr val="1C3E88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" name="Group 6"/>
          <p:cNvGrpSpPr/>
          <p:nvPr/>
        </p:nvGrpSpPr>
        <p:grpSpPr>
          <a:xfrm>
            <a:off x="2662614" y="6310623"/>
            <a:ext cx="5463570" cy="1551954"/>
            <a:chOff x="0" y="0"/>
            <a:chExt cx="7284760" cy="2069272"/>
          </a:xfrm>
        </p:grpSpPr>
        <p:sp>
          <p:nvSpPr>
            <p:cNvPr id="7" name="TextBox 7"/>
            <p:cNvSpPr txBox="1"/>
            <p:nvPr/>
          </p:nvSpPr>
          <p:spPr>
            <a:xfrm>
              <a:off x="0" y="1032740"/>
              <a:ext cx="7284760" cy="10365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219"/>
                </a:lnSpc>
                <a:spcBef>
                  <a:spcPct val="0"/>
                </a:spcBef>
              </a:pPr>
              <a:r>
                <a:rPr lang="en-US" sz="2300">
                  <a:solidFill>
                    <a:srgbClr val="000000"/>
                  </a:solidFill>
                  <a:latin typeface="Muli Regular"/>
                </a:rPr>
                <a:t>Based on AUC space and Precision rate, Logistic regression model is the best.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9525"/>
              <a:ext cx="7284760" cy="6508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60"/>
                </a:lnSpc>
              </a:pPr>
              <a:r>
                <a:rPr lang="en-US" sz="3300">
                  <a:solidFill>
                    <a:srgbClr val="000000"/>
                  </a:solidFill>
                  <a:latin typeface="Muli Bold"/>
                </a:rPr>
                <a:t>Model selection</a:t>
              </a:r>
            </a:p>
          </p:txBody>
        </p:sp>
      </p:grpSp>
      <p:sp>
        <p:nvSpPr>
          <p:cNvPr id="9" name="AutoShape 9"/>
          <p:cNvSpPr/>
          <p:nvPr/>
        </p:nvSpPr>
        <p:spPr>
          <a:xfrm rot="-5400000">
            <a:off x="822277" y="7072312"/>
            <a:ext cx="2210353" cy="0"/>
          </a:xfrm>
          <a:prstGeom prst="line">
            <a:avLst/>
          </a:prstGeom>
          <a:ln w="28575" cap="rnd">
            <a:solidFill>
              <a:srgbClr val="1C3E88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0" name="Group 10"/>
          <p:cNvGrpSpPr/>
          <p:nvPr/>
        </p:nvGrpSpPr>
        <p:grpSpPr>
          <a:xfrm>
            <a:off x="10911264" y="2095223"/>
            <a:ext cx="5463570" cy="2352054"/>
            <a:chOff x="0" y="0"/>
            <a:chExt cx="7284760" cy="3136072"/>
          </a:xfrm>
        </p:grpSpPr>
        <p:sp>
          <p:nvSpPr>
            <p:cNvPr id="11" name="TextBox 11"/>
            <p:cNvSpPr txBox="1"/>
            <p:nvPr/>
          </p:nvSpPr>
          <p:spPr>
            <a:xfrm>
              <a:off x="0" y="1032740"/>
              <a:ext cx="7284760" cy="21033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219"/>
                </a:lnSpc>
                <a:spcBef>
                  <a:spcPct val="0"/>
                </a:spcBef>
              </a:pPr>
              <a:r>
                <a:rPr lang="en-US" sz="2300">
                  <a:solidFill>
                    <a:srgbClr val="000000"/>
                  </a:solidFill>
                  <a:latin typeface="Muli Regular"/>
                </a:rPr>
                <a:t>Charged-off loans tend to have much higher loan amounts and interest rates, lower loan grades and with five-year periods term.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9525"/>
              <a:ext cx="7284760" cy="6508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60"/>
                </a:lnSpc>
              </a:pPr>
              <a:r>
                <a:rPr lang="en-US" sz="3300">
                  <a:solidFill>
                    <a:srgbClr val="000000"/>
                  </a:solidFill>
                  <a:latin typeface="Muli Bold"/>
                </a:rPr>
                <a:t> Exploratory Analysis</a:t>
              </a:r>
            </a:p>
          </p:txBody>
        </p:sp>
      </p:grpSp>
      <p:sp>
        <p:nvSpPr>
          <p:cNvPr id="13" name="AutoShape 13"/>
          <p:cNvSpPr/>
          <p:nvPr/>
        </p:nvSpPr>
        <p:spPr>
          <a:xfrm rot="-5400000">
            <a:off x="9070927" y="3186112"/>
            <a:ext cx="2210353" cy="0"/>
          </a:xfrm>
          <a:prstGeom prst="line">
            <a:avLst/>
          </a:prstGeom>
          <a:ln w="28575" cap="rnd">
            <a:solidFill>
              <a:srgbClr val="1C3E88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4" name="Group 14"/>
          <p:cNvGrpSpPr/>
          <p:nvPr/>
        </p:nvGrpSpPr>
        <p:grpSpPr>
          <a:xfrm>
            <a:off x="10911264" y="5981423"/>
            <a:ext cx="5463570" cy="2352054"/>
            <a:chOff x="0" y="0"/>
            <a:chExt cx="7284760" cy="3136072"/>
          </a:xfrm>
        </p:grpSpPr>
        <p:sp>
          <p:nvSpPr>
            <p:cNvPr id="15" name="TextBox 15"/>
            <p:cNvSpPr txBox="1"/>
            <p:nvPr/>
          </p:nvSpPr>
          <p:spPr>
            <a:xfrm>
              <a:off x="0" y="1032740"/>
              <a:ext cx="7284760" cy="21033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219"/>
                </a:lnSpc>
                <a:spcBef>
                  <a:spcPct val="0"/>
                </a:spcBef>
              </a:pPr>
              <a:r>
                <a:rPr lang="en-US" sz="2300">
                  <a:solidFill>
                    <a:srgbClr val="000000"/>
                  </a:solidFill>
                  <a:latin typeface="Muli Regular"/>
                </a:rPr>
                <a:t>The most important variables for predicting charge-off are the dti, loan interest rate, revolving balance and evolving line utilization rate.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9525"/>
              <a:ext cx="7284760" cy="6508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60"/>
                </a:lnSpc>
              </a:pPr>
              <a:r>
                <a:rPr lang="en-US" sz="3300">
                  <a:solidFill>
                    <a:srgbClr val="000000"/>
                  </a:solidFill>
                  <a:latin typeface="Muli Bold"/>
                </a:rPr>
                <a:t>4 valuable features</a:t>
              </a:r>
            </a:p>
          </p:txBody>
        </p:sp>
      </p:grpSp>
      <p:sp>
        <p:nvSpPr>
          <p:cNvPr id="17" name="AutoShape 17"/>
          <p:cNvSpPr/>
          <p:nvPr/>
        </p:nvSpPr>
        <p:spPr>
          <a:xfrm rot="-5400000">
            <a:off x="9070927" y="7072312"/>
            <a:ext cx="2210353" cy="0"/>
          </a:xfrm>
          <a:prstGeom prst="line">
            <a:avLst/>
          </a:prstGeom>
          <a:ln w="28575" cap="rnd">
            <a:solidFill>
              <a:srgbClr val="1C3E88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54619" y="1645816"/>
            <a:ext cx="5818414" cy="3979310"/>
            <a:chOff x="0" y="85725"/>
            <a:chExt cx="7757886" cy="5305747"/>
          </a:xfrm>
        </p:grpSpPr>
        <p:sp>
          <p:nvSpPr>
            <p:cNvPr id="3" name="TextBox 3"/>
            <p:cNvSpPr txBox="1"/>
            <p:nvPr/>
          </p:nvSpPr>
          <p:spPr>
            <a:xfrm>
              <a:off x="0" y="85725"/>
              <a:ext cx="7757886" cy="18808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1000"/>
                </a:lnSpc>
              </a:pPr>
              <a:r>
                <a:rPr lang="en-US" sz="10000" spc="-100" dirty="0">
                  <a:solidFill>
                    <a:srgbClr val="000000"/>
                  </a:solidFill>
                  <a:latin typeface="Muli Bold"/>
                </a:rPr>
                <a:t>Goal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591122"/>
              <a:ext cx="7757886" cy="28003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>
                  <a:solidFill>
                    <a:srgbClr val="000000"/>
                  </a:solidFill>
                  <a:latin typeface="Muli Regular"/>
                </a:rPr>
                <a:t>Project aims to figure out how big data platform works and improve the way people manage</a:t>
              </a:r>
            </a:p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000000"/>
                  </a:solidFill>
                  <a:latin typeface="Muli Regular"/>
                </a:rPr>
                <a:t>their finances</a:t>
              </a:r>
            </a:p>
          </p:txBody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9746109" y="1669842"/>
            <a:ext cx="556391" cy="31866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11060569" y="1581522"/>
            <a:ext cx="5702177" cy="1925348"/>
            <a:chOff x="0" y="0"/>
            <a:chExt cx="7602902" cy="2567131"/>
          </a:xfrm>
        </p:grpSpPr>
        <p:sp>
          <p:nvSpPr>
            <p:cNvPr id="7" name="TextBox 7"/>
            <p:cNvSpPr txBox="1"/>
            <p:nvPr/>
          </p:nvSpPr>
          <p:spPr>
            <a:xfrm>
              <a:off x="0" y="997199"/>
              <a:ext cx="7602902" cy="15699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219"/>
                </a:lnSpc>
                <a:spcBef>
                  <a:spcPct val="0"/>
                </a:spcBef>
              </a:pPr>
              <a:r>
                <a:rPr lang="en-US" sz="2300">
                  <a:solidFill>
                    <a:srgbClr val="000000"/>
                  </a:solidFill>
                  <a:latin typeface="Muli Regular"/>
                </a:rPr>
                <a:t>Understand how big data platforms work and how they operate, such as data import and server startup.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9525"/>
              <a:ext cx="7602902" cy="6508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60"/>
                </a:lnSpc>
              </a:pPr>
              <a:r>
                <a:rPr lang="en-US" sz="3300">
                  <a:solidFill>
                    <a:srgbClr val="000000"/>
                  </a:solidFill>
                  <a:latin typeface="Muli Bold"/>
                </a:rPr>
                <a:t>Usage of Big data platform</a:t>
              </a:r>
            </a:p>
          </p:txBody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9746109" y="4469171"/>
            <a:ext cx="556391" cy="31866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11060569" y="4380851"/>
            <a:ext cx="5702177" cy="2020598"/>
            <a:chOff x="0" y="0"/>
            <a:chExt cx="7602902" cy="2694131"/>
          </a:xfrm>
        </p:grpSpPr>
        <p:sp>
          <p:nvSpPr>
            <p:cNvPr id="11" name="TextBox 11"/>
            <p:cNvSpPr txBox="1"/>
            <p:nvPr/>
          </p:nvSpPr>
          <p:spPr>
            <a:xfrm>
              <a:off x="0" y="1657599"/>
              <a:ext cx="7602902" cy="10365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219"/>
                </a:lnSpc>
                <a:spcBef>
                  <a:spcPct val="0"/>
                </a:spcBef>
              </a:pPr>
              <a:r>
                <a:rPr lang="en-US" sz="2300">
                  <a:solidFill>
                    <a:srgbClr val="000000"/>
                  </a:solidFill>
                  <a:latin typeface="Muli Regular"/>
                </a:rPr>
                <a:t>Cleaning data and exploring the data insights from Loan 2007-2017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9525"/>
              <a:ext cx="7602902" cy="1311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60"/>
                </a:lnSpc>
              </a:pPr>
              <a:r>
                <a:rPr lang="en-US" sz="3300">
                  <a:solidFill>
                    <a:srgbClr val="000000"/>
                  </a:solidFill>
                  <a:latin typeface="Muli Bold"/>
                </a:rPr>
                <a:t>Pre-processing and Exploratory Analysis</a:t>
              </a:r>
            </a:p>
          </p:txBody>
        </p:sp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9746109" y="7268499"/>
            <a:ext cx="556391" cy="31866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11060569" y="7180180"/>
            <a:ext cx="5702177" cy="1925348"/>
            <a:chOff x="0" y="0"/>
            <a:chExt cx="7602902" cy="2567131"/>
          </a:xfrm>
        </p:grpSpPr>
        <p:sp>
          <p:nvSpPr>
            <p:cNvPr id="15" name="TextBox 15"/>
            <p:cNvSpPr txBox="1"/>
            <p:nvPr/>
          </p:nvSpPr>
          <p:spPr>
            <a:xfrm>
              <a:off x="0" y="997199"/>
              <a:ext cx="7602902" cy="15699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219"/>
                </a:lnSpc>
                <a:spcBef>
                  <a:spcPct val="0"/>
                </a:spcBef>
              </a:pPr>
              <a:r>
                <a:rPr lang="en-US" sz="2300">
                  <a:solidFill>
                    <a:srgbClr val="000000"/>
                  </a:solidFill>
                  <a:latin typeface="Muli Regular"/>
                </a:rPr>
                <a:t>Building a machine learning model to predict the probability that a loan will be paid or charged off.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9525"/>
              <a:ext cx="7602902" cy="6508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60"/>
                </a:lnSpc>
              </a:pPr>
              <a:r>
                <a:rPr lang="en-US" sz="3300">
                  <a:solidFill>
                    <a:srgbClr val="000000"/>
                  </a:solidFill>
                  <a:latin typeface="Muli Bold"/>
                </a:rPr>
                <a:t>Predictive Analysis</a:t>
              </a:r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7812" b="781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984602" y="1880503"/>
            <a:ext cx="15526059" cy="4027729"/>
            <a:chOff x="0" y="0"/>
            <a:chExt cx="20701412" cy="5370305"/>
          </a:xfrm>
        </p:grpSpPr>
        <p:sp>
          <p:nvSpPr>
            <p:cNvPr id="4" name="TextBox 4"/>
            <p:cNvSpPr txBox="1"/>
            <p:nvPr/>
          </p:nvSpPr>
          <p:spPr>
            <a:xfrm>
              <a:off x="0" y="85725"/>
              <a:ext cx="20701412" cy="18404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0450"/>
                </a:lnSpc>
              </a:pPr>
              <a:r>
                <a:rPr lang="en-US" sz="9500" spc="-95">
                  <a:solidFill>
                    <a:srgbClr val="FFFFFF"/>
                  </a:solidFill>
                  <a:latin typeface="Muli Bold"/>
                </a:rPr>
                <a:t>References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3281155"/>
              <a:ext cx="20701412" cy="20891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sz="3000" dirty="0">
                  <a:solidFill>
                    <a:srgbClr val="FFFFFF"/>
                  </a:solidFill>
                  <a:latin typeface="Muli Regular"/>
                </a:rPr>
                <a:t>NATHAN GEORGE. (n.d.). All Lending Club loan data. </a:t>
              </a:r>
              <a:r>
                <a:rPr lang="en-US" sz="3000" dirty="0" err="1">
                  <a:solidFill>
                    <a:srgbClr val="FFFFFF"/>
                  </a:solidFill>
                  <a:latin typeface="Muli Regular"/>
                </a:rPr>
                <a:t>Retrived</a:t>
              </a:r>
              <a:r>
                <a:rPr lang="en-US" sz="3000" dirty="0">
                  <a:solidFill>
                    <a:srgbClr val="FFFFFF"/>
                  </a:solidFill>
                  <a:latin typeface="Muli Regular"/>
                </a:rPr>
                <a:t> Jan 30, 2022 from </a:t>
              </a:r>
              <a:r>
                <a:rPr lang="en-US" sz="3000" dirty="0">
                  <a:solidFill>
                    <a:srgbClr val="FFFFFF"/>
                  </a:solidFill>
                  <a:latin typeface="Muli Regular"/>
                  <a:hlinkClick r:id="rId3" tooltip="https://www.kaggle.com/datasets/wordsforthewise/lending-club?select=accepted_2007_to_2018Q4.csv.gz"/>
                </a:rPr>
                <a:t>https://www.kaggle.com/datasets/wordsforthewise/lending-club?select=accepted_2007_to_2018Q4.csv.gz</a:t>
              </a:r>
            </a:p>
          </p:txBody>
        </p: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t="7812" b="781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984601" y="2211497"/>
            <a:ext cx="7477126" cy="6462751"/>
            <a:chOff x="-1" y="85725"/>
            <a:chExt cx="9969501" cy="8617002"/>
          </a:xfrm>
        </p:grpSpPr>
        <p:sp>
          <p:nvSpPr>
            <p:cNvPr id="4" name="TextBox 4"/>
            <p:cNvSpPr txBox="1"/>
            <p:nvPr/>
          </p:nvSpPr>
          <p:spPr>
            <a:xfrm>
              <a:off x="0" y="85725"/>
              <a:ext cx="9969500" cy="18404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0450"/>
                </a:lnSpc>
              </a:pPr>
              <a:r>
                <a:rPr lang="en-US" sz="9500" spc="-95">
                  <a:solidFill>
                    <a:srgbClr val="FFFFFF"/>
                  </a:solidFill>
                  <a:latin typeface="Muli Bold"/>
                </a:rPr>
                <a:t>Q&amp;A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3281155"/>
              <a:ext cx="9969500" cy="13779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>
                  <a:solidFill>
                    <a:srgbClr val="FFFFFF"/>
                  </a:solidFill>
                  <a:latin typeface="Muli Regular"/>
                </a:rPr>
                <a:t>Yiwei Wei</a:t>
              </a:r>
            </a:p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FFFFFF"/>
                  </a:solidFill>
                  <a:latin typeface="Muli Regular"/>
                </a:rPr>
                <a:t>wei.yiw@northeastern.edu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-1" y="5301563"/>
              <a:ext cx="9969500" cy="13793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sz="3000" dirty="0" err="1">
                  <a:solidFill>
                    <a:srgbClr val="FFFFFF"/>
                  </a:solidFill>
                  <a:latin typeface="Muli Regular"/>
                </a:rPr>
                <a:t>Jianming</a:t>
              </a:r>
              <a:r>
                <a:rPr lang="en-US" sz="3000" dirty="0">
                  <a:solidFill>
                    <a:srgbClr val="FFFFFF"/>
                  </a:solidFill>
                  <a:latin typeface="Muli Regular"/>
                </a:rPr>
                <a:t> Ma</a:t>
              </a:r>
            </a:p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sz="3000" dirty="0" err="1">
                  <a:solidFill>
                    <a:srgbClr val="FFFFFF"/>
                  </a:solidFill>
                  <a:latin typeface="Muli Regular"/>
                </a:rPr>
                <a:t>ma.jianm@northeastern.edu</a:t>
              </a:r>
              <a:endParaRPr lang="en-US" sz="3000" dirty="0">
                <a:solidFill>
                  <a:srgbClr val="FFFFFF"/>
                </a:solidFill>
                <a:latin typeface="Muli Regular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7323375"/>
              <a:ext cx="9969500" cy="13793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sz="3000" dirty="0">
                  <a:solidFill>
                    <a:srgbClr val="FFFFFF"/>
                  </a:solidFill>
                  <a:latin typeface="Muli Regular"/>
                </a:rPr>
                <a:t>Sahil Gawande</a:t>
              </a:r>
            </a:p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sz="3000" dirty="0" err="1">
                  <a:solidFill>
                    <a:srgbClr val="FFFFFF"/>
                  </a:solidFill>
                  <a:latin typeface="Muli Regular"/>
                </a:rPr>
                <a:t>gawande.s@northeastern.edu</a:t>
              </a:r>
              <a:endParaRPr lang="en-US" sz="3000" dirty="0">
                <a:solidFill>
                  <a:srgbClr val="FFFFFF"/>
                </a:solidFill>
                <a:latin typeface="Muli Regular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3E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0" y="4178041"/>
            <a:ext cx="18288000" cy="16520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744"/>
              </a:lnSpc>
            </a:pPr>
            <a:r>
              <a:rPr lang="en-US" sz="11586" spc="-115">
                <a:solidFill>
                  <a:srgbClr val="FFFFFF"/>
                </a:solidFill>
                <a:latin typeface="Muli Bold"/>
              </a:rPr>
              <a:t>Data Inputing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41369" b="21130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583027" y="3632027"/>
            <a:ext cx="8560973" cy="4505153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0700879" y="3632027"/>
            <a:ext cx="6558421" cy="4544501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028700" y="487362"/>
            <a:ext cx="9672179" cy="1149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800"/>
              </a:lnSpc>
            </a:pPr>
            <a:r>
              <a:rPr lang="en-US" sz="8000" spc="-80">
                <a:solidFill>
                  <a:srgbClr val="FFFFFF"/>
                </a:solidFill>
                <a:latin typeface="Muli Bold"/>
              </a:rPr>
              <a:t>1.Create a table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41369" b="21130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28700" y="2928530"/>
            <a:ext cx="3208489" cy="626658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6483840" y="3690637"/>
            <a:ext cx="7269318" cy="2371182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6254364" y="6823820"/>
            <a:ext cx="8103097" cy="2155504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028700" y="487362"/>
            <a:ext cx="9672179" cy="1149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800"/>
              </a:lnSpc>
            </a:pPr>
            <a:r>
              <a:rPr lang="en-US" sz="8000" spc="-80">
                <a:solidFill>
                  <a:srgbClr val="FFFFFF"/>
                </a:solidFill>
                <a:latin typeface="Muli Bold"/>
              </a:rPr>
              <a:t>2.Create a cluster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41369" b="21130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419182" y="7047406"/>
            <a:ext cx="15449636" cy="270368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2931594" y="2270183"/>
            <a:ext cx="12424812" cy="3991471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028700" y="487362"/>
            <a:ext cx="9672179" cy="1149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800"/>
              </a:lnSpc>
            </a:pPr>
            <a:r>
              <a:rPr lang="en-US" sz="8000" spc="-80">
                <a:solidFill>
                  <a:srgbClr val="FFFFFF"/>
                </a:solidFill>
                <a:latin typeface="Muli Bold"/>
              </a:rPr>
              <a:t>3.Run all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3E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0" y="4178041"/>
            <a:ext cx="18288000" cy="16520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744"/>
              </a:lnSpc>
            </a:pPr>
            <a:r>
              <a:rPr lang="en-US" sz="11586" spc="-115">
                <a:solidFill>
                  <a:srgbClr val="FFFFFF"/>
                </a:solidFill>
                <a:latin typeface="Muli Bold"/>
              </a:rPr>
              <a:t>Data Cleaning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g189855b7a9d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32975" y="173150"/>
            <a:ext cx="11318625" cy="5244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g189855b7a9d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26150" y="6295826"/>
            <a:ext cx="9934575" cy="82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g189855b7a9d_0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26150" y="8210200"/>
            <a:ext cx="7536225" cy="14431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Group 3">
            <a:extLst>
              <a:ext uri="{FF2B5EF4-FFF2-40B4-BE49-F238E27FC236}">
                <a16:creationId xmlns:a16="http://schemas.microsoft.com/office/drawing/2014/main" id="{CC2A33D2-BC5B-C834-F87C-DA1DD85159A3}"/>
              </a:ext>
            </a:extLst>
          </p:cNvPr>
          <p:cNvGrpSpPr/>
          <p:nvPr/>
        </p:nvGrpSpPr>
        <p:grpSpPr>
          <a:xfrm>
            <a:off x="1066800" y="1570738"/>
            <a:ext cx="6142264" cy="4763188"/>
            <a:chOff x="0" y="85725"/>
            <a:chExt cx="8189686" cy="6350918"/>
          </a:xfrm>
        </p:grpSpPr>
        <p:sp>
          <p:nvSpPr>
            <p:cNvPr id="3" name="TextBox 4">
              <a:extLst>
                <a:ext uri="{FF2B5EF4-FFF2-40B4-BE49-F238E27FC236}">
                  <a16:creationId xmlns:a16="http://schemas.microsoft.com/office/drawing/2014/main" id="{72E86E6B-0475-1A77-6F31-746CD0840151}"/>
                </a:ext>
              </a:extLst>
            </p:cNvPr>
            <p:cNvSpPr txBox="1"/>
            <p:nvPr/>
          </p:nvSpPr>
          <p:spPr>
            <a:xfrm>
              <a:off x="0" y="85725"/>
              <a:ext cx="8189686" cy="35907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0450"/>
                </a:lnSpc>
              </a:pPr>
              <a:r>
                <a:rPr lang="en-US" sz="9500" spc="-95" dirty="0">
                  <a:solidFill>
                    <a:srgbClr val="000000"/>
                  </a:solidFill>
                  <a:latin typeface="Muli Bold"/>
                </a:rPr>
                <a:t>Data Prepare</a:t>
              </a:r>
            </a:p>
          </p:txBody>
        </p:sp>
        <p:sp>
          <p:nvSpPr>
            <p:cNvPr id="4" name="TextBox 5">
              <a:extLst>
                <a:ext uri="{FF2B5EF4-FFF2-40B4-BE49-F238E27FC236}">
                  <a16:creationId xmlns:a16="http://schemas.microsoft.com/office/drawing/2014/main" id="{F3B76B47-D7ED-31A0-D686-3BDB6ABDF4C8}"/>
                </a:ext>
              </a:extLst>
            </p:cNvPr>
            <p:cNvSpPr txBox="1"/>
            <p:nvPr/>
          </p:nvSpPr>
          <p:spPr>
            <a:xfrm>
              <a:off x="0" y="4462256"/>
              <a:ext cx="8189686" cy="19743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dirty="0">
                  <a:latin typeface="Calibri"/>
                  <a:ea typeface="Calibri"/>
                  <a:cs typeface="Calibri"/>
                  <a:sym typeface="Calibri"/>
                </a:rPr>
                <a:t>Filter out the rows and columns related to charge off and pay off.</a:t>
              </a:r>
            </a:p>
            <a:p>
              <a:pPr>
                <a:lnSpc>
                  <a:spcPts val="4200"/>
                </a:lnSpc>
                <a:spcBef>
                  <a:spcPct val="0"/>
                </a:spcBef>
              </a:pPr>
              <a:endParaRPr lang="en-US" sz="3000" dirty="0">
                <a:solidFill>
                  <a:srgbClr val="000000"/>
                </a:solidFill>
                <a:latin typeface="Muli Regular Italics"/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 2013 - 20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1164</TotalTime>
  <Words>788</Words>
  <Application>Microsoft Macintosh PowerPoint</Application>
  <PresentationFormat>Custom</PresentationFormat>
  <Paragraphs>117</Paragraphs>
  <Slides>31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Muli Bold</vt:lpstr>
      <vt:lpstr>Muli Regular Italics</vt:lpstr>
      <vt:lpstr>Arial</vt:lpstr>
      <vt:lpstr>Calibri</vt:lpstr>
      <vt:lpstr>Muli Regular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Loan Prediction</dc:title>
  <cp:lastModifiedBy>Yiwei Wei</cp:lastModifiedBy>
  <cp:revision>7</cp:revision>
  <dcterms:created xsi:type="dcterms:W3CDTF">2006-08-16T00:00:00Z</dcterms:created>
  <dcterms:modified xsi:type="dcterms:W3CDTF">2023-02-14T21:41:48Z</dcterms:modified>
  <dc:identifier>DAFaV2q7ZxA</dc:identifier>
</cp:coreProperties>
</file>